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oboto Thin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Roboto Medium"/>
      <p:regular r:id="rId58"/>
      <p:bold r:id="rId59"/>
      <p:italic r:id="rId60"/>
      <p:boldItalic r:id="rId61"/>
    </p:embeddedFont>
    <p:embeddedFont>
      <p:font typeface="Amatic SC"/>
      <p:regular r:id="rId62"/>
      <p:bold r:id="rId63"/>
    </p:embeddedFont>
    <p:embeddedFont>
      <p:font typeface="Inconsolata"/>
      <p:regular r:id="rId64"/>
      <p:bold r:id="rId65"/>
    </p:embeddedFont>
    <p:embeddedFont>
      <p:font typeface="Roboto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7A6993-1461-4EB6-AD65-E9F9014C57B1}">
  <a:tblStyle styleId="{D17A6993-1461-4EB6-AD65-E9F9014C57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maticSC-regular.fntdata"/><Relationship Id="rId61" Type="http://schemas.openxmlformats.org/officeDocument/2006/relationships/font" Target="fonts/RobotoMedium-boldItalic.fntdata"/><Relationship Id="rId20" Type="http://schemas.openxmlformats.org/officeDocument/2006/relationships/slide" Target="slides/slide13.xml"/><Relationship Id="rId64" Type="http://schemas.openxmlformats.org/officeDocument/2006/relationships/font" Target="fonts/Inconsolata-regular.fntdata"/><Relationship Id="rId63" Type="http://schemas.openxmlformats.org/officeDocument/2006/relationships/font" Target="fonts/AmaticSC-bold.fntdata"/><Relationship Id="rId22" Type="http://schemas.openxmlformats.org/officeDocument/2006/relationships/slide" Target="slides/slide15.xml"/><Relationship Id="rId66" Type="http://schemas.openxmlformats.org/officeDocument/2006/relationships/font" Target="fonts/RobotoLight-regular.fntdata"/><Relationship Id="rId21" Type="http://schemas.openxmlformats.org/officeDocument/2006/relationships/slide" Target="slides/slide14.xml"/><Relationship Id="rId65" Type="http://schemas.openxmlformats.org/officeDocument/2006/relationships/font" Target="fonts/Inconsolata-bold.fntdata"/><Relationship Id="rId24" Type="http://schemas.openxmlformats.org/officeDocument/2006/relationships/slide" Target="slides/slide17.xml"/><Relationship Id="rId68" Type="http://schemas.openxmlformats.org/officeDocument/2006/relationships/font" Target="fonts/RobotoLight-italic.fntdata"/><Relationship Id="rId23" Type="http://schemas.openxmlformats.org/officeDocument/2006/relationships/slide" Target="slides/slide16.xml"/><Relationship Id="rId67" Type="http://schemas.openxmlformats.org/officeDocument/2006/relationships/font" Target="fonts/RobotoLight-bold.fntdata"/><Relationship Id="rId60" Type="http://schemas.openxmlformats.org/officeDocument/2006/relationships/font" Target="fonts/RobotoMedium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Thin-bold.fntdata"/><Relationship Id="rId50" Type="http://schemas.openxmlformats.org/officeDocument/2006/relationships/font" Target="fonts/RobotoThin-regular.fntdata"/><Relationship Id="rId53" Type="http://schemas.openxmlformats.org/officeDocument/2006/relationships/font" Target="fonts/RobotoThin-boldItalic.fntdata"/><Relationship Id="rId52" Type="http://schemas.openxmlformats.org/officeDocument/2006/relationships/font" Target="fonts/RobotoThin-italic.fntdata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RobotoMedium-bold.fntdata"/><Relationship Id="rId14" Type="http://schemas.openxmlformats.org/officeDocument/2006/relationships/slide" Target="slides/slide7.xml"/><Relationship Id="rId58" Type="http://schemas.openxmlformats.org/officeDocument/2006/relationships/font" Target="fonts/RobotoMedium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6181e3f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6181e3f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6181e3fc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6181e3fc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6181e3f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6181e3f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05fb1b5c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05fb1b5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6181e3fc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6181e3fc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605fb1b5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605fb1b5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hutterstock_46018207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81e3fc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81e3fc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605fb1b5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605fb1b5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181e3f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181e3f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6188568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6188568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1885686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61885686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c531a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c531a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1885686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61885686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6181e3fc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6181e3fc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61885686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61885686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18856863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618856863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270011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270011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f270011e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f270011e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f270011e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f270011e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f270011e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f270011e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f270011e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f270011e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f270011e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f270011e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81e3fc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81e3fc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f270011e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f270011e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f270011e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f270011e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f270011e1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f270011e1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270011e1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270011e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61885686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61885686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1c531a7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1c531a7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4c85ea18e0_0_2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4c85ea18e0_0_2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18856863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18856863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1885686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1885686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406a798aef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406a798aef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81e3fc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81e3f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618856863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618856863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618856863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618856863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406a798aef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406a798aef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07e9e3f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07e9e3f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81e3f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81e3f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05fb1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05fb1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81e3fc3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181e3fc3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6181e3f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6181e3f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68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7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0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ime to Code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2.png"/><Relationship Id="rId4" Type="http://schemas.openxmlformats.org/officeDocument/2006/relationships/hyperlink" Target="https://en.wikipedia.org/wiki/Minimum_viable_product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elp.github.com/en/articles/about-issues" TargetMode="External"/><Relationship Id="rId4" Type="http://schemas.openxmlformats.org/officeDocument/2006/relationships/image" Target="../media/image1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public-apis/public-api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Work_(project_management)" TargetMode="External"/><Relationship Id="rId5" Type="http://schemas.openxmlformats.org/officeDocument/2006/relationships/hyperlink" Target="https://en.wikipedia.org/wiki/Project_team" TargetMode="External"/><Relationship Id="rId6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ctionary.com/browse/agi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Software_development" TargetMode="External"/><Relationship Id="rId4" Type="http://schemas.openxmlformats.org/officeDocument/2006/relationships/hyperlink" Target="https://en.wikipedia.org/wiki/Agile_software_development" TargetMode="External"/><Relationship Id="rId5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07</a:t>
            </a:r>
            <a:endParaRPr/>
          </a:p>
        </p:txBody>
      </p:sp>
      <p:sp>
        <p:nvSpPr>
          <p:cNvPr id="1042" name="Google Shape;1042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1</a:t>
            </a:r>
            <a:endParaRPr/>
          </a:p>
        </p:txBody>
      </p:sp>
      <p:sp>
        <p:nvSpPr>
          <p:cNvPr id="1043" name="Google Shape;1043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1125" name="Google Shape;1125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Deliver Value</a:t>
            </a:r>
            <a:endParaRPr b="1" sz="1800"/>
          </a:p>
        </p:txBody>
      </p:sp>
      <p:sp>
        <p:nvSpPr>
          <p:cNvPr id="1126" name="Google Shape;112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1127" name="Google Shape;112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</a:t>
            </a:r>
            <a:r>
              <a:rPr b="1" lang="en" sz="1800">
                <a:solidFill>
                  <a:schemeClr val="dk1"/>
                </a:solidFill>
              </a:rPr>
              <a:t>espond to Change 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1133" name="Google Shape;1133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1140" name="Google Shape;1140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1141" name="Google Shape;1141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1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1148" name="Google Shape;1148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1156" name="Google Shape;115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product with just enough features to satisfy early customers and provide feedback for future product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Minimum Viable Product:                                     Product Vision:</a:t>
            </a:r>
            <a:endParaRPr b="1"/>
          </a:p>
        </p:txBody>
      </p:sp>
      <p:sp>
        <p:nvSpPr>
          <p:cNvPr id="1157" name="Google Shape;1157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1158" name="Google Shape;115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3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1165" name="Google Shape;1165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1172" name="Google Shape;117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1173" name="Google Shape;1173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4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84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0" name="Google Shape;1180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5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1188" name="Google Shape;118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195" name="Google Shape;1195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6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197" name="Google Shape;1197;p86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6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199" name="Google Shape;1199;p86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6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6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86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3" name="Google Shape;1203;p86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6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86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6" name="Google Shape;1206;p86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6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6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86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86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2" name="Google Shape;1212;p86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6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86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5" name="Google Shape;1215;p86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6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17" name="Google Shape;1217;p86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6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86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21" name="Google Shape;1221;p86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6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228" name="Google Shape;122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7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0" name="Google Shape;1230;p87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7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2" name="Google Shape;1232;p87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7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87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87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6" name="Google Shape;1236;p87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87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87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39" name="Google Shape;1239;p87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7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1" name="Google Shape;1241;p87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7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7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87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5" name="Google Shape;1245;p87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7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7" name="Google Shape;1247;p87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48" name="Google Shape;1248;p87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87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50" name="Google Shape;1250;p87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87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87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87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54" name="Google Shape;1254;p87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87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0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1049" name="Google Shape;104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261" name="Google Shape;12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88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3" name="Google Shape;1263;p88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8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5" name="Google Shape;1265;p88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8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88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88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9" name="Google Shape;1269;p88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88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88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2" name="Google Shape;1272;p88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88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4" name="Google Shape;1274;p88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8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88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88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78" name="Google Shape;1278;p88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8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88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1" name="Google Shape;1281;p88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8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3" name="Google Shape;1283;p88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88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88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88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87" name="Google Shape;1287;p88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8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9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1294" name="Google Shape;1294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5" name="Google Shape;129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1301" name="Google Shape;1301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0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3" name="Google Shape;1303;p90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0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5" name="Google Shape;1305;p90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0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90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0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09" name="Google Shape;1309;p90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0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1" name="Google Shape;1311;p90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0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90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90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5" name="Google Shape;1315;p90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0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17" name="Google Shape;1317;p90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0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90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1325" name="Google Shape;1325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27" name="Google Shape;1327;p91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1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29" name="Google Shape;1329;p91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1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91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91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3" name="Google Shape;1333;p91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1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1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91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91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39" name="Google Shape;1339;p91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1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341" name="Google Shape;1341;p91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fmla="val 96952" name="adj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1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91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9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GitHub issue?</a:t>
            </a:r>
            <a:endParaRPr/>
          </a:p>
        </p:txBody>
      </p:sp>
      <p:sp>
        <p:nvSpPr>
          <p:cNvPr id="1349" name="Google Shape;1349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</a:t>
            </a:r>
            <a:r>
              <a:rPr lang="en"/>
              <a:t>ssues</a:t>
            </a:r>
            <a:endParaRPr/>
          </a:p>
        </p:txBody>
      </p:sp>
      <p:sp>
        <p:nvSpPr>
          <p:cNvPr id="1356" name="Google Shape;13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GitHub issues to track ideas, enhancements, tasks, and bugs.</a:t>
            </a:r>
            <a:endParaRPr/>
          </a:p>
        </p:txBody>
      </p:sp>
      <p:sp>
        <p:nvSpPr>
          <p:cNvPr id="1357" name="Google Shape;1357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1358" name="Google Shape;135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100" y="1391300"/>
            <a:ext cx="5602499" cy="3372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370" name="Google Shape;1370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provide context for a development team and their efforts moving forward.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7" name="Google Shape;1377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6"/>
          <p:cNvSpPr txBox="1"/>
          <p:nvPr>
            <p:ph idx="1" type="subTitle"/>
          </p:nvPr>
        </p:nvSpPr>
        <p:spPr>
          <a:xfrm>
            <a:off x="501900" y="66932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96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96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1383" name="Google Shape;1383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96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1386" name="Google Shape;138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96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1389" name="Google Shape;1389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6"/>
          <p:cNvSpPr txBox="1"/>
          <p:nvPr>
            <p:ph idx="2" type="subTitle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96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6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96"/>
          <p:cNvSpPr txBox="1"/>
          <p:nvPr>
            <p:ph idx="2" type="body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96"/>
          <p:cNvSpPr txBox="1"/>
          <p:nvPr>
            <p:ph idx="3" type="subTitle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7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1401" name="Google Shape;1401;p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1"/>
          <p:cNvSpPr txBox="1"/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6" name="Google Shape;1056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1408" name="Google Shape;140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using cards representing user stories or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1410" name="Google Shape;1410;p98"/>
          <p:cNvGraphicFramePr/>
          <p:nvPr/>
        </p:nvGraphicFramePr>
        <p:xfrm>
          <a:off x="485075" y="19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{D17A6993-1461-4EB6-AD65-E9F9014C57B1}</a:tableStyleId>
              </a:tblPr>
              <a:tblGrid>
                <a:gridCol w="2770200"/>
                <a:gridCol w="2770200"/>
                <a:gridCol w="2770200"/>
              </a:tblGrid>
              <a:tr h="45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178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11" name="Google Shape;14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98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98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98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98"/>
          <p:cNvPicPr preferRelativeResize="0"/>
          <p:nvPr/>
        </p:nvPicPr>
        <p:blipFill rotWithShape="1">
          <a:blip r:embed="rId4">
            <a:alphaModFix/>
          </a:blip>
          <a:srcRect b="0" l="970" r="961" t="0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98"/>
          <p:cNvPicPr preferRelativeResize="0"/>
          <p:nvPr/>
        </p:nvPicPr>
        <p:blipFill rotWithShape="1">
          <a:blip r:embed="rId5">
            <a:alphaModFix/>
          </a:blip>
          <a:srcRect b="2262" l="0" r="0" t="2253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98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430" name="Google Shape;1430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0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0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01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101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441" name="Google Shape;1441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2" name="Google Shape;1442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101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444" name="Google Shape;1444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5" name="Google Shape;1445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101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447" name="Google Shape;1447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8" name="Google Shape;1448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101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450" name="Google Shape;1450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1" name="Google Shape;1451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101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1453" name="Google Shape;1453;p101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1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1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01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new project for your repository. </a:t>
            </a:r>
            <a:endParaRPr/>
          </a:p>
        </p:txBody>
      </p:sp>
      <p:sp>
        <p:nvSpPr>
          <p:cNvPr id="1457" name="Google Shape;1457;p101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1458" name="Google Shape;1458;p101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0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1464" name="Google Shape;1464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5" name="Google Shape;146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1471" name="Google Shape;147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2" name="Google Shape;147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03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103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1475" name="Google Shape;147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103"/>
          <p:cNvSpPr txBox="1"/>
          <p:nvPr>
            <p:ph idx="1" type="subTitle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1478" name="Google Shape;1478;p103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103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1480" name="Google Shape;148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1" name="Google Shape;148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103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103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1484" name="Google Shape;148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5" name="Google Shape;148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103"/>
          <p:cNvSpPr txBox="1"/>
          <p:nvPr>
            <p:ph idx="2" type="subTitle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1487" name="Google Shape;1487;p103"/>
          <p:cNvSpPr txBox="1"/>
          <p:nvPr>
            <p:ph idx="3" type="subTitle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1494" name="Google Shape;1494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95" name="Google Shape;1495;p104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Requirements</a:t>
            </a:r>
            <a:endParaRPr/>
          </a:p>
        </p:txBody>
      </p:sp>
      <p:sp>
        <p:nvSpPr>
          <p:cNvPr id="1501" name="Google Shape;1501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</a:t>
            </a:r>
            <a:r>
              <a:rPr lang="en">
                <a:solidFill>
                  <a:schemeClr val="dk1"/>
                </a:solidFill>
              </a:rPr>
              <a:t>eployed to GitHub Pages</a:t>
            </a:r>
            <a:endParaRPr/>
          </a:p>
        </p:txBody>
      </p:sp>
      <p:sp>
        <p:nvSpPr>
          <p:cNvPr id="1504" name="Google Shape;1504;p10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(i.e., accept and respond to user input)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1506" name="Google Shape;1506;p10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i="1" lang="en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1507" name="Google Shape;1507;p10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client-side storage for persistent data</a:t>
            </a:r>
            <a:endParaRPr/>
          </a:p>
        </p:txBody>
      </p:sp>
      <p:sp>
        <p:nvSpPr>
          <p:cNvPr id="1508" name="Google Shape;1508;p10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 polished, mobile-first UI</a:t>
            </a:r>
            <a:endParaRPr/>
          </a:p>
        </p:txBody>
      </p:sp>
      <p:sp>
        <p:nvSpPr>
          <p:cNvPr id="1509" name="Google Shape;1509;p10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1510" name="Google Shape;1510;p10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anchorCtr="0" anchor="ctr" bIns="0" lIns="13716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i="1" lang="en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516" name="Google Shape;1516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1517" name="Google Shape;1517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1519" name="Google Shape;1519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Elevator pitch: </a:t>
            </a:r>
            <a:r>
              <a:rPr lang="en" sz="1300"/>
              <a:t>a one-minute description of your application.</a:t>
            </a:r>
            <a:endParaRPr sz="1300"/>
          </a:p>
        </p:txBody>
      </p:sp>
      <p:sp>
        <p:nvSpPr>
          <p:cNvPr id="1520" name="Google Shape;1520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1521" name="Google Shape;1521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1522" name="Google Shape;1522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development.</a:t>
            </a:r>
            <a:endParaRPr sz="1300"/>
          </a:p>
        </p:txBody>
      </p:sp>
      <p:sp>
        <p:nvSpPr>
          <p:cNvPr id="1523" name="Google Shape;1523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repository.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Metrics</a:t>
            </a:r>
            <a:endParaRPr/>
          </a:p>
        </p:txBody>
      </p:sp>
      <p:sp>
        <p:nvSpPr>
          <p:cNvPr id="1529" name="Google Shape;1529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530" name="Google Shape;1530;p10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531" name="Google Shape;1531;p10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532" name="Google Shape;1532;p10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533" name="Google Shape;1533;p10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534" name="Google Shape;1534;p10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2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1063" name="Google Shape;106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1540" name="Google Shape;1540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1541" name="Google Shape;1541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1543" name="Google Shape;1543;p10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1544" name="Google Shape;1544;p10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eturn</a:t>
            </a:r>
            <a:r>
              <a:rPr lang="en" sz="1600">
                <a:solidFill>
                  <a:schemeClr val="dk1"/>
                </a:solidFill>
              </a:rPr>
              <a:t> a JSON response</a:t>
            </a:r>
            <a:endParaRPr/>
          </a:p>
        </p:txBody>
      </p:sp>
      <p:sp>
        <p:nvSpPr>
          <p:cNvPr id="1545" name="Google Shape;1545;p10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1546" name="Google Shape;1546;p10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APIs,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1552" name="Google Shape;15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following to be on track to deploy:	</a:t>
            </a:r>
            <a:endParaRPr/>
          </a:p>
        </p:txBody>
      </p:sp>
      <p:sp>
        <p:nvSpPr>
          <p:cNvPr id="1553" name="Google Shape;1553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and description </a:t>
            </a:r>
            <a:endParaRPr/>
          </a:p>
        </p:txBody>
      </p:sp>
      <p:sp>
        <p:nvSpPr>
          <p:cNvPr id="1555" name="Google Shape;1555;p10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Repository configured</a:t>
            </a:r>
            <a:endParaRPr/>
          </a:p>
        </p:txBody>
      </p:sp>
      <p:sp>
        <p:nvSpPr>
          <p:cNvPr id="1556" name="Google Shape;1556;p10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1557" name="Google Shape;1557;p10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1558" name="Google Shape;1558;p10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identified</a:t>
            </a:r>
            <a:endParaRPr/>
          </a:p>
        </p:txBody>
      </p:sp>
      <p:sp>
        <p:nvSpPr>
          <p:cNvPr id="1559" name="Google Shape;1559;p10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Issues created and assigned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1070" name="Google Shape;10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1071" name="Google Shape;1071;p73"/>
          <p:cNvSpPr txBox="1"/>
          <p:nvPr>
            <p:ph idx="1" type="subTitle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4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b="1" lang="en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1078" name="Google Shape;107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9" name="Google Shape;10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5" name="Google Shape;1085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 include the following:</a:t>
            </a:r>
            <a:endParaRPr/>
          </a:p>
        </p:txBody>
      </p:sp>
      <p:sp>
        <p:nvSpPr>
          <p:cNvPr id="1086" name="Google Shape;1086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1087" name="Google Shape;1087;p7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7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89" name="Google Shape;1089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7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92" name="Google Shape;109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95" name="Google Shape;109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75"/>
          <p:cNvSpPr txBox="1"/>
          <p:nvPr>
            <p:ph idx="1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uick and well-coordinated in movement; lithe: an agile leap.</a:t>
            </a:r>
            <a:endParaRPr/>
          </a:p>
        </p:txBody>
      </p:sp>
      <p:sp>
        <p:nvSpPr>
          <p:cNvPr id="1098" name="Google Shape;1098;p7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5"/>
          <p:cNvSpPr txBox="1"/>
          <p:nvPr>
            <p:ph idx="2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ctive; lively: an agile person.</a:t>
            </a:r>
            <a:endParaRPr/>
          </a:p>
        </p:txBody>
      </p:sp>
      <p:sp>
        <p:nvSpPr>
          <p:cNvPr id="1101" name="Google Shape;1101;p75"/>
          <p:cNvSpPr txBox="1"/>
          <p:nvPr>
            <p:ph idx="3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arked by an ability to think quickly; mentally acute or aware: “He's 95 and still very agile.”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6"/>
          <p:cNvSpPr txBox="1"/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1107" name="Google Shape;1107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